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25"/>
  </p:notesMasterIdLst>
  <p:sldIdLst>
    <p:sldId id="278" r:id="rId2"/>
    <p:sldId id="281" r:id="rId3"/>
    <p:sldId id="334" r:id="rId4"/>
    <p:sldId id="355" r:id="rId5"/>
    <p:sldId id="357" r:id="rId6"/>
    <p:sldId id="356" r:id="rId7"/>
    <p:sldId id="358" r:id="rId8"/>
    <p:sldId id="360" r:id="rId9"/>
    <p:sldId id="359" r:id="rId10"/>
    <p:sldId id="361" r:id="rId11"/>
    <p:sldId id="362" r:id="rId12"/>
    <p:sldId id="363" r:id="rId13"/>
    <p:sldId id="364" r:id="rId14"/>
    <p:sldId id="365" r:id="rId15"/>
    <p:sldId id="367" r:id="rId16"/>
    <p:sldId id="368" r:id="rId17"/>
    <p:sldId id="369" r:id="rId18"/>
    <p:sldId id="366" r:id="rId19"/>
    <p:sldId id="370" r:id="rId20"/>
    <p:sldId id="371" r:id="rId21"/>
    <p:sldId id="372" r:id="rId22"/>
    <p:sldId id="373" r:id="rId23"/>
    <p:sldId id="327" r:id="rId24"/>
  </p:sldIdLst>
  <p:sldSz cx="18288000" cy="10287000"/>
  <p:notesSz cx="6858000" cy="9144000"/>
  <p:embeddedFontLst>
    <p:embeddedFont>
      <p:font typeface="Golos Text" panose="020B0503020202020204" pitchFamily="34" charset="77"/>
      <p:regular r:id="rId26"/>
      <p:bold r:id="rId27"/>
    </p:embeddedFont>
    <p:embeddedFont>
      <p:font typeface="Golos Text Medium" panose="020B0503020202020204" pitchFamily="34" charset="77"/>
      <p:regular r:id="rId28"/>
    </p:embeddedFont>
    <p:embeddedFont>
      <p:font typeface="Proxima Nova" panose="02000506030000020004" pitchFamily="2" charset="0"/>
      <p:regular r:id="rId29"/>
      <p:bold r:id="rId30"/>
      <p:italic r:id="rId31"/>
      <p:boldItalic r:id="rId32"/>
    </p:embeddedFont>
    <p:embeddedFont>
      <p:font typeface="Proxima Nova Semibold" panose="02000506030000020004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pos="594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D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DDFBC8-0C1C-41B8-96A9-C3C92576268C}">
  <a:tblStyle styleId="{D0DDFBC8-0C1C-41B8-96A9-C3C92576268C}" styleName="Table_0">
    <a:wholeTbl>
      <a:tcTxStyle b="off" i="off">
        <a:font>
          <a:latin typeface="Circe"/>
          <a:ea typeface="Circe"/>
          <a:cs typeface="Circe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2CD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FFF1E8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14"/>
  </p:normalViewPr>
  <p:slideViewPr>
    <p:cSldViewPr snapToGrid="0">
      <p:cViewPr>
        <p:scale>
          <a:sx n="49" d="100"/>
          <a:sy n="49" d="100"/>
        </p:scale>
        <p:origin x="1504" y="528"/>
      </p:cViewPr>
      <p:guideLst>
        <p:guide orient="horz"/>
        <p:guide pos="59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86f911c6f3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86f911c6f3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845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121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686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634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371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056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6615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880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6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013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86f911c6f3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86f911c6f3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068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898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811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86f911c6f3_2_2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86f911c6f3_2_2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494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992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310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627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483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832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471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8622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ая сетка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6876802" y="8877431"/>
            <a:ext cx="698087" cy="701967"/>
            <a:chOff x="238125" y="2432825"/>
            <a:chExt cx="779550" cy="781875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pos="828">
          <p15:clr>
            <a:srgbClr val="FA7B17"/>
          </p15:clr>
        </p15:guide>
        <p15:guide id="3" pos="1191">
          <p15:clr>
            <a:srgbClr val="FA7B17"/>
          </p15:clr>
        </p15:guide>
        <p15:guide id="4" pos="1553">
          <p15:clr>
            <a:srgbClr val="FA7B17"/>
          </p15:clr>
        </p15:guide>
        <p15:guide id="5" pos="1915">
          <p15:clr>
            <a:srgbClr val="FA7B17"/>
          </p15:clr>
        </p15:guide>
        <p15:guide id="6" pos="2295">
          <p15:clr>
            <a:srgbClr val="FA7B17"/>
          </p15:clr>
        </p15:guide>
        <p15:guide id="7" pos="2652">
          <p15:clr>
            <a:srgbClr val="FA7B17"/>
          </p15:clr>
        </p15:guide>
        <p15:guide id="8" pos="3024">
          <p15:clr>
            <a:srgbClr val="FA7B17"/>
          </p15:clr>
        </p15:guide>
        <p15:guide id="9" pos="3389">
          <p15:clr>
            <a:srgbClr val="FA7B17"/>
          </p15:clr>
        </p15:guide>
        <p15:guide id="10" pos="3755">
          <p15:clr>
            <a:srgbClr val="FA7B17"/>
          </p15:clr>
        </p15:guide>
        <p15:guide id="11" pos="4114">
          <p15:clr>
            <a:srgbClr val="FA7B17"/>
          </p15:clr>
        </p15:guide>
        <p15:guide id="12" pos="4487">
          <p15:clr>
            <a:srgbClr val="FA7B17"/>
          </p15:clr>
        </p15:guide>
        <p15:guide id="13" pos="4851">
          <p15:clr>
            <a:srgbClr val="FA7B17"/>
          </p15:clr>
        </p15:guide>
        <p15:guide id="14" pos="5218">
          <p15:clr>
            <a:srgbClr val="FA7B17"/>
          </p15:clr>
        </p15:guide>
        <p15:guide id="15" pos="5576">
          <p15:clr>
            <a:srgbClr val="FA7B17"/>
          </p15:clr>
        </p15:guide>
        <p15:guide id="16" pos="5950">
          <p15:clr>
            <a:srgbClr val="FA7B17"/>
          </p15:clr>
        </p15:guide>
        <p15:guide id="17" pos="6313">
          <p15:clr>
            <a:srgbClr val="FA7B17"/>
          </p15:clr>
        </p15:guide>
        <p15:guide id="18" pos="6681">
          <p15:clr>
            <a:srgbClr val="FA7B17"/>
          </p15:clr>
        </p15:guide>
        <p15:guide id="19" pos="7038">
          <p15:clr>
            <a:srgbClr val="FA7B17"/>
          </p15:clr>
        </p15:guide>
        <p15:guide id="20" pos="7413">
          <p15:clr>
            <a:srgbClr val="FA7B17"/>
          </p15:clr>
        </p15:guide>
        <p15:guide id="21" pos="7775">
          <p15:clr>
            <a:srgbClr val="FA7B17"/>
          </p15:clr>
        </p15:guide>
        <p15:guide id="22" pos="8145">
          <p15:clr>
            <a:srgbClr val="FA7B17"/>
          </p15:clr>
        </p15:guide>
        <p15:guide id="23" pos="8512">
          <p15:clr>
            <a:srgbClr val="FA7B17"/>
          </p15:clr>
        </p15:guide>
        <p15:guide id="24" pos="8880">
          <p15:clr>
            <a:srgbClr val="FA7B17"/>
          </p15:clr>
        </p15:guide>
        <p15:guide id="25" pos="9248">
          <p15:clr>
            <a:srgbClr val="FA7B17"/>
          </p15:clr>
        </p15:guide>
        <p15:guide id="26" pos="9615">
          <p15:clr>
            <a:srgbClr val="FA7B17"/>
          </p15:clr>
        </p15:guide>
        <p15:guide id="27" pos="9967">
          <p15:clr>
            <a:srgbClr val="FA7B17"/>
          </p15:clr>
        </p15:guide>
        <p15:guide id="28" pos="10343">
          <p15:clr>
            <a:srgbClr val="FA7B17"/>
          </p15:clr>
        </p15:guide>
        <p15:guide id="29" pos="10699">
          <p15:clr>
            <a:srgbClr val="FA7B17"/>
          </p15:clr>
        </p15:guide>
        <p15:guide id="30" pos="1107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Чистый">
  <p:cSld name="CUSTOM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6876802" y="8877431"/>
            <a:ext cx="698087" cy="701967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1">
          <p15:clr>
            <a:srgbClr val="FA7B17"/>
          </p15:clr>
        </p15:guide>
        <p15:guide id="2" orient="horz" pos="770">
          <p15:clr>
            <a:srgbClr val="FA7B17"/>
          </p15:clr>
        </p15:guide>
        <p15:guide id="3" orient="horz" pos="888">
          <p15:clr>
            <a:srgbClr val="FA7B17"/>
          </p15:clr>
        </p15:guide>
        <p15:guide id="4" orient="horz" pos="1205">
          <p15:clr>
            <a:srgbClr val="FA7B17"/>
          </p15:clr>
        </p15:guide>
        <p15:guide id="5" orient="horz" pos="1328">
          <p15:clr>
            <a:srgbClr val="FA7B17"/>
          </p15:clr>
        </p15:guide>
        <p15:guide id="6" orient="horz" pos="1644">
          <p15:clr>
            <a:srgbClr val="FA7B17"/>
          </p15:clr>
        </p15:guide>
        <p15:guide id="7" orient="horz" pos="1768">
          <p15:clr>
            <a:srgbClr val="FA7B17"/>
          </p15:clr>
        </p15:guide>
        <p15:guide id="8" orient="horz" pos="2085">
          <p15:clr>
            <a:srgbClr val="FA7B17"/>
          </p15:clr>
        </p15:guide>
        <p15:guide id="9" orient="horz" pos="2201">
          <p15:clr>
            <a:srgbClr val="FA7B17"/>
          </p15:clr>
        </p15:guide>
        <p15:guide id="10" orient="horz" pos="2520">
          <p15:clr>
            <a:srgbClr val="FA7B17"/>
          </p15:clr>
        </p15:guide>
        <p15:guide id="11" orient="horz" pos="2641">
          <p15:clr>
            <a:srgbClr val="FA7B17"/>
          </p15:clr>
        </p15:guide>
        <p15:guide id="12" orient="horz" pos="2960">
          <p15:clr>
            <a:srgbClr val="FA7B17"/>
          </p15:clr>
        </p15:guide>
        <p15:guide id="13" orient="horz" pos="3077">
          <p15:clr>
            <a:srgbClr val="FA7B17"/>
          </p15:clr>
        </p15:guide>
        <p15:guide id="14" orient="horz" pos="3403">
          <p15:clr>
            <a:srgbClr val="FA7B17"/>
          </p15:clr>
        </p15:guide>
        <p15:guide id="15" orient="horz" pos="3520">
          <p15:clr>
            <a:srgbClr val="FA7B17"/>
          </p15:clr>
        </p15:guide>
        <p15:guide id="16" orient="horz" pos="3839">
          <p15:clr>
            <a:srgbClr val="FA7B17"/>
          </p15:clr>
        </p15:guide>
        <p15:guide id="17" orient="horz" pos="3960">
          <p15:clr>
            <a:srgbClr val="FA7B17"/>
          </p15:clr>
        </p15:guide>
        <p15:guide id="18" orient="horz" pos="4279">
          <p15:clr>
            <a:srgbClr val="FA7B17"/>
          </p15:clr>
        </p15:guide>
        <p15:guide id="19" orient="horz" pos="4400">
          <p15:clr>
            <a:srgbClr val="FA7B17"/>
          </p15:clr>
        </p15:guide>
        <p15:guide id="20" orient="horz" pos="4719">
          <p15:clr>
            <a:srgbClr val="FA7B17"/>
          </p15:clr>
        </p15:guide>
        <p15:guide id="21" orient="horz" pos="4836">
          <p15:clr>
            <a:srgbClr val="FA7B17"/>
          </p15:clr>
        </p15:guide>
        <p15:guide id="22" orient="horz" pos="5154">
          <p15:clr>
            <a:srgbClr val="FA7B17"/>
          </p15:clr>
        </p15:guide>
        <p15:guide id="23" orient="horz" pos="5275">
          <p15:clr>
            <a:srgbClr val="FA7B17"/>
          </p15:clr>
        </p15:guide>
        <p15:guide id="24" orient="horz" pos="5592">
          <p15:clr>
            <a:srgbClr val="FA7B17"/>
          </p15:clr>
        </p15:guide>
        <p15:guide id="25" orient="horz" pos="5710">
          <p15:clr>
            <a:srgbClr val="FA7B17"/>
          </p15:clr>
        </p15:guide>
        <p15:guide id="26" orient="horz" pos="603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щий/крупный заголовок">
  <p:cSld name="CUSTOM_2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548367" y="4144398"/>
            <a:ext cx="14652300" cy="587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31800">
              <a:spcBef>
                <a:spcPts val="320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320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320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320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320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320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320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3200"/>
              </a:spcBef>
              <a:spcAft>
                <a:spcPts val="320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454725" y="1026006"/>
            <a:ext cx="14652300" cy="299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16876802" y="8877431"/>
            <a:ext cx="698087" cy="701967"/>
            <a:chOff x="238125" y="2432825"/>
            <a:chExt cx="779550" cy="781875"/>
          </a:xfrm>
        </p:grpSpPr>
        <p:sp>
          <p:nvSpPr>
            <p:cNvPr id="31" name="Google Shape;31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1">
          <p15:clr>
            <a:srgbClr val="FA7B17"/>
          </p15:clr>
        </p15:guide>
        <p15:guide id="2" orient="horz" pos="770">
          <p15:clr>
            <a:srgbClr val="FA7B17"/>
          </p15:clr>
        </p15:guide>
        <p15:guide id="3" orient="horz" pos="888">
          <p15:clr>
            <a:srgbClr val="FA7B17"/>
          </p15:clr>
        </p15:guide>
        <p15:guide id="4" orient="horz" pos="1205">
          <p15:clr>
            <a:srgbClr val="FA7B17"/>
          </p15:clr>
        </p15:guide>
        <p15:guide id="5" orient="horz" pos="1328">
          <p15:clr>
            <a:srgbClr val="FA7B17"/>
          </p15:clr>
        </p15:guide>
        <p15:guide id="6" orient="horz" pos="1644">
          <p15:clr>
            <a:srgbClr val="FA7B17"/>
          </p15:clr>
        </p15:guide>
        <p15:guide id="7" orient="horz" pos="1768">
          <p15:clr>
            <a:srgbClr val="FA7B17"/>
          </p15:clr>
        </p15:guide>
        <p15:guide id="8" orient="horz" pos="2085">
          <p15:clr>
            <a:srgbClr val="FA7B17"/>
          </p15:clr>
        </p15:guide>
        <p15:guide id="9" orient="horz" pos="2201">
          <p15:clr>
            <a:srgbClr val="FA7B17"/>
          </p15:clr>
        </p15:guide>
        <p15:guide id="10" orient="horz" pos="2520">
          <p15:clr>
            <a:srgbClr val="FA7B17"/>
          </p15:clr>
        </p15:guide>
        <p15:guide id="11" orient="horz" pos="2641">
          <p15:clr>
            <a:srgbClr val="FA7B17"/>
          </p15:clr>
        </p15:guide>
        <p15:guide id="12" orient="horz" pos="2960">
          <p15:clr>
            <a:srgbClr val="FA7B17"/>
          </p15:clr>
        </p15:guide>
        <p15:guide id="13" orient="horz" pos="3077">
          <p15:clr>
            <a:srgbClr val="FA7B17"/>
          </p15:clr>
        </p15:guide>
        <p15:guide id="14" orient="horz" pos="3403">
          <p15:clr>
            <a:srgbClr val="FA7B17"/>
          </p15:clr>
        </p15:guide>
        <p15:guide id="15" orient="horz" pos="3520">
          <p15:clr>
            <a:srgbClr val="FA7B17"/>
          </p15:clr>
        </p15:guide>
        <p15:guide id="16" orient="horz" pos="3839">
          <p15:clr>
            <a:srgbClr val="FA7B17"/>
          </p15:clr>
        </p15:guide>
        <p15:guide id="17" orient="horz" pos="3960">
          <p15:clr>
            <a:srgbClr val="FA7B17"/>
          </p15:clr>
        </p15:guide>
        <p15:guide id="18" orient="horz" pos="4279">
          <p15:clr>
            <a:srgbClr val="FA7B17"/>
          </p15:clr>
        </p15:guide>
        <p15:guide id="19" orient="horz" pos="4400">
          <p15:clr>
            <a:srgbClr val="FA7B17"/>
          </p15:clr>
        </p15:guide>
        <p15:guide id="20" orient="horz" pos="4719">
          <p15:clr>
            <a:srgbClr val="FA7B17"/>
          </p15:clr>
        </p15:guide>
        <p15:guide id="21" orient="horz" pos="4836">
          <p15:clr>
            <a:srgbClr val="FA7B17"/>
          </p15:clr>
        </p15:guide>
        <p15:guide id="22" orient="horz" pos="5154">
          <p15:clr>
            <a:srgbClr val="FA7B17"/>
          </p15:clr>
        </p15:guide>
        <p15:guide id="23" orient="horz" pos="5275">
          <p15:clr>
            <a:srgbClr val="FA7B17"/>
          </p15:clr>
        </p15:guide>
        <p15:guide id="24" orient="horz" pos="5592">
          <p15:clr>
            <a:srgbClr val="FA7B17"/>
          </p15:clr>
        </p15:guide>
        <p15:guide id="25" orient="horz" pos="5710">
          <p15:clr>
            <a:srgbClr val="FA7B17"/>
          </p15:clr>
        </p15:guide>
        <p15:guide id="26" orient="horz" pos="603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щий/обычный заголовок">
  <p:cSld name="CUSTOM_2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571492" y="1497298"/>
            <a:ext cx="14652300" cy="587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4725" y="430176"/>
            <a:ext cx="14652300" cy="109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8" name="Google Shape;38;p6"/>
          <p:cNvGrpSpPr/>
          <p:nvPr/>
        </p:nvGrpSpPr>
        <p:grpSpPr>
          <a:xfrm>
            <a:off x="16876802" y="8877431"/>
            <a:ext cx="698087" cy="701967"/>
            <a:chOff x="238125" y="2432825"/>
            <a:chExt cx="779550" cy="781875"/>
          </a:xfrm>
        </p:grpSpPr>
        <p:sp>
          <p:nvSpPr>
            <p:cNvPr id="39" name="Google Shape;39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1">
          <p15:clr>
            <a:srgbClr val="FA7B17"/>
          </p15:clr>
        </p15:guide>
        <p15:guide id="2" orient="horz" pos="770">
          <p15:clr>
            <a:srgbClr val="FA7B17"/>
          </p15:clr>
        </p15:guide>
        <p15:guide id="3" orient="horz" pos="888">
          <p15:clr>
            <a:srgbClr val="FA7B17"/>
          </p15:clr>
        </p15:guide>
        <p15:guide id="4" orient="horz" pos="1205">
          <p15:clr>
            <a:srgbClr val="FA7B17"/>
          </p15:clr>
        </p15:guide>
        <p15:guide id="5" orient="horz" pos="1328">
          <p15:clr>
            <a:srgbClr val="FA7B17"/>
          </p15:clr>
        </p15:guide>
        <p15:guide id="6" orient="horz" pos="1644">
          <p15:clr>
            <a:srgbClr val="FA7B17"/>
          </p15:clr>
        </p15:guide>
        <p15:guide id="7" orient="horz" pos="1768">
          <p15:clr>
            <a:srgbClr val="FA7B17"/>
          </p15:clr>
        </p15:guide>
        <p15:guide id="8" orient="horz" pos="2085">
          <p15:clr>
            <a:srgbClr val="FA7B17"/>
          </p15:clr>
        </p15:guide>
        <p15:guide id="9" orient="horz" pos="2201">
          <p15:clr>
            <a:srgbClr val="FA7B17"/>
          </p15:clr>
        </p15:guide>
        <p15:guide id="10" orient="horz" pos="2520">
          <p15:clr>
            <a:srgbClr val="FA7B17"/>
          </p15:clr>
        </p15:guide>
        <p15:guide id="11" orient="horz" pos="2641">
          <p15:clr>
            <a:srgbClr val="FA7B17"/>
          </p15:clr>
        </p15:guide>
        <p15:guide id="12" orient="horz" pos="2960">
          <p15:clr>
            <a:srgbClr val="FA7B17"/>
          </p15:clr>
        </p15:guide>
        <p15:guide id="13" orient="horz" pos="3077">
          <p15:clr>
            <a:srgbClr val="FA7B17"/>
          </p15:clr>
        </p15:guide>
        <p15:guide id="14" orient="horz" pos="3403">
          <p15:clr>
            <a:srgbClr val="FA7B17"/>
          </p15:clr>
        </p15:guide>
        <p15:guide id="15" orient="horz" pos="3520">
          <p15:clr>
            <a:srgbClr val="FA7B17"/>
          </p15:clr>
        </p15:guide>
        <p15:guide id="16" orient="horz" pos="3839">
          <p15:clr>
            <a:srgbClr val="FA7B17"/>
          </p15:clr>
        </p15:guide>
        <p15:guide id="17" orient="horz" pos="3960">
          <p15:clr>
            <a:srgbClr val="FA7B17"/>
          </p15:clr>
        </p15:guide>
        <p15:guide id="18" orient="horz" pos="4279">
          <p15:clr>
            <a:srgbClr val="FA7B17"/>
          </p15:clr>
        </p15:guide>
        <p15:guide id="19" orient="horz" pos="4400">
          <p15:clr>
            <a:srgbClr val="FA7B17"/>
          </p15:clr>
        </p15:guide>
        <p15:guide id="20" orient="horz" pos="4719">
          <p15:clr>
            <a:srgbClr val="FA7B17"/>
          </p15:clr>
        </p15:guide>
        <p15:guide id="21" orient="horz" pos="4836">
          <p15:clr>
            <a:srgbClr val="FA7B17"/>
          </p15:clr>
        </p15:guide>
        <p15:guide id="22" orient="horz" pos="5154">
          <p15:clr>
            <a:srgbClr val="FA7B17"/>
          </p15:clr>
        </p15:guide>
        <p15:guide id="23" orient="horz" pos="5275">
          <p15:clr>
            <a:srgbClr val="FA7B17"/>
          </p15:clr>
        </p15:guide>
        <p15:guide id="24" orient="horz" pos="5592">
          <p15:clr>
            <a:srgbClr val="FA7B17"/>
          </p15:clr>
        </p15:guide>
        <p15:guide id="25" orient="horz" pos="5710">
          <p15:clr>
            <a:srgbClr val="FA7B17"/>
          </p15:clr>
        </p15:guide>
        <p15:guide id="26" orient="horz" pos="603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CUSTOM_1_1_1">
    <p:bg>
      <p:bgPr>
        <a:solidFill>
          <a:srgbClr val="4BD0A0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454725" y="5140806"/>
            <a:ext cx="14652300" cy="299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591990" y="8723780"/>
            <a:ext cx="6189900" cy="1152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grpSp>
        <p:nvGrpSpPr>
          <p:cNvPr id="83" name="Google Shape;83;p9"/>
          <p:cNvGrpSpPr/>
          <p:nvPr/>
        </p:nvGrpSpPr>
        <p:grpSpPr>
          <a:xfrm>
            <a:off x="15251724" y="9323034"/>
            <a:ext cx="2321603" cy="256198"/>
            <a:chOff x="238125" y="2442125"/>
            <a:chExt cx="7101875" cy="784200"/>
          </a:xfrm>
        </p:grpSpPr>
        <p:sp>
          <p:nvSpPr>
            <p:cNvPr id="84" name="Google Shape;84;p9"/>
            <p:cNvSpPr/>
            <p:nvPr/>
          </p:nvSpPr>
          <p:spPr>
            <a:xfrm>
              <a:off x="1452775" y="2528225"/>
              <a:ext cx="574800" cy="625975"/>
            </a:xfrm>
            <a:custGeom>
              <a:avLst/>
              <a:gdLst/>
              <a:ahLst/>
              <a:cxnLst/>
              <a:rect l="l" t="t" r="r" b="b"/>
              <a:pathLst>
                <a:path w="22992" h="25039" extrusionOk="0">
                  <a:moveTo>
                    <a:pt x="1" y="1"/>
                  </a:moveTo>
                  <a:lnTo>
                    <a:pt x="1" y="25038"/>
                  </a:lnTo>
                  <a:lnTo>
                    <a:pt x="6144" y="25038"/>
                  </a:lnTo>
                  <a:lnTo>
                    <a:pt x="6144" y="14893"/>
                  </a:lnTo>
                  <a:lnTo>
                    <a:pt x="16848" y="14893"/>
                  </a:lnTo>
                  <a:lnTo>
                    <a:pt x="16848" y="25038"/>
                  </a:lnTo>
                  <a:lnTo>
                    <a:pt x="22991" y="25038"/>
                  </a:lnTo>
                  <a:lnTo>
                    <a:pt x="22991" y="1"/>
                  </a:lnTo>
                  <a:lnTo>
                    <a:pt x="16848" y="1"/>
                  </a:lnTo>
                  <a:lnTo>
                    <a:pt x="16848" y="9681"/>
                  </a:lnTo>
                  <a:lnTo>
                    <a:pt x="6144" y="9681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2141550" y="2514275"/>
              <a:ext cx="600400" cy="653875"/>
            </a:xfrm>
            <a:custGeom>
              <a:avLst/>
              <a:gdLst/>
              <a:ahLst/>
              <a:cxnLst/>
              <a:rect l="l" t="t" r="r" b="b"/>
              <a:pathLst>
                <a:path w="24016" h="26155" extrusionOk="0">
                  <a:moveTo>
                    <a:pt x="12194" y="5119"/>
                  </a:moveTo>
                  <a:cubicBezTo>
                    <a:pt x="13032" y="5119"/>
                    <a:pt x="13683" y="5212"/>
                    <a:pt x="14428" y="5306"/>
                  </a:cubicBezTo>
                  <a:cubicBezTo>
                    <a:pt x="15080" y="5492"/>
                    <a:pt x="15731" y="5771"/>
                    <a:pt x="16197" y="6143"/>
                  </a:cubicBezTo>
                  <a:cubicBezTo>
                    <a:pt x="16755" y="6609"/>
                    <a:pt x="17127" y="7167"/>
                    <a:pt x="17407" y="7819"/>
                  </a:cubicBezTo>
                  <a:cubicBezTo>
                    <a:pt x="17779" y="8563"/>
                    <a:pt x="17965" y="9401"/>
                    <a:pt x="17965" y="10425"/>
                  </a:cubicBezTo>
                  <a:lnTo>
                    <a:pt x="6330" y="10425"/>
                  </a:lnTo>
                  <a:cubicBezTo>
                    <a:pt x="6330" y="9494"/>
                    <a:pt x="6516" y="8656"/>
                    <a:pt x="6889" y="7912"/>
                  </a:cubicBezTo>
                  <a:cubicBezTo>
                    <a:pt x="7261" y="7260"/>
                    <a:pt x="7633" y="6702"/>
                    <a:pt x="8192" y="6236"/>
                  </a:cubicBezTo>
                  <a:cubicBezTo>
                    <a:pt x="8750" y="5864"/>
                    <a:pt x="9309" y="5585"/>
                    <a:pt x="10053" y="5399"/>
                  </a:cubicBezTo>
                  <a:cubicBezTo>
                    <a:pt x="10798" y="5212"/>
                    <a:pt x="11450" y="5119"/>
                    <a:pt x="12194" y="5119"/>
                  </a:cubicBezTo>
                  <a:close/>
                  <a:moveTo>
                    <a:pt x="12008" y="0"/>
                  </a:moveTo>
                  <a:cubicBezTo>
                    <a:pt x="10333" y="0"/>
                    <a:pt x="8750" y="279"/>
                    <a:pt x="7354" y="838"/>
                  </a:cubicBezTo>
                  <a:cubicBezTo>
                    <a:pt x="5865" y="1303"/>
                    <a:pt x="4562" y="2048"/>
                    <a:pt x="3538" y="3072"/>
                  </a:cubicBezTo>
                  <a:cubicBezTo>
                    <a:pt x="2421" y="4096"/>
                    <a:pt x="1583" y="5399"/>
                    <a:pt x="932" y="6981"/>
                  </a:cubicBezTo>
                  <a:cubicBezTo>
                    <a:pt x="280" y="8470"/>
                    <a:pt x="1" y="10332"/>
                    <a:pt x="1" y="12379"/>
                  </a:cubicBezTo>
                  <a:lnTo>
                    <a:pt x="1" y="13310"/>
                  </a:lnTo>
                  <a:cubicBezTo>
                    <a:pt x="1" y="15544"/>
                    <a:pt x="280" y="17406"/>
                    <a:pt x="932" y="19081"/>
                  </a:cubicBezTo>
                  <a:cubicBezTo>
                    <a:pt x="1583" y="20663"/>
                    <a:pt x="2514" y="21966"/>
                    <a:pt x="3631" y="23083"/>
                  </a:cubicBezTo>
                  <a:cubicBezTo>
                    <a:pt x="4748" y="24107"/>
                    <a:pt x="6051" y="24945"/>
                    <a:pt x="7633" y="25410"/>
                  </a:cubicBezTo>
                  <a:cubicBezTo>
                    <a:pt x="9123" y="25969"/>
                    <a:pt x="10705" y="26155"/>
                    <a:pt x="12473" y="26155"/>
                  </a:cubicBezTo>
                  <a:cubicBezTo>
                    <a:pt x="15359" y="26155"/>
                    <a:pt x="17779" y="25503"/>
                    <a:pt x="19827" y="24200"/>
                  </a:cubicBezTo>
                  <a:cubicBezTo>
                    <a:pt x="21781" y="22897"/>
                    <a:pt x="22991" y="20942"/>
                    <a:pt x="23457" y="18336"/>
                  </a:cubicBezTo>
                  <a:lnTo>
                    <a:pt x="17779" y="18336"/>
                  </a:lnTo>
                  <a:cubicBezTo>
                    <a:pt x="17500" y="19174"/>
                    <a:pt x="16848" y="19919"/>
                    <a:pt x="16103" y="20384"/>
                  </a:cubicBezTo>
                  <a:cubicBezTo>
                    <a:pt x="15266" y="20849"/>
                    <a:pt x="14056" y="21129"/>
                    <a:pt x="12473" y="21129"/>
                  </a:cubicBezTo>
                  <a:cubicBezTo>
                    <a:pt x="11636" y="21129"/>
                    <a:pt x="10891" y="20942"/>
                    <a:pt x="10146" y="20756"/>
                  </a:cubicBezTo>
                  <a:cubicBezTo>
                    <a:pt x="9495" y="20477"/>
                    <a:pt x="8843" y="20105"/>
                    <a:pt x="8285" y="19639"/>
                  </a:cubicBezTo>
                  <a:cubicBezTo>
                    <a:pt x="7726" y="19081"/>
                    <a:pt x="7261" y="18429"/>
                    <a:pt x="6889" y="17685"/>
                  </a:cubicBezTo>
                  <a:cubicBezTo>
                    <a:pt x="6516" y="16847"/>
                    <a:pt x="6330" y="15916"/>
                    <a:pt x="6330" y="14799"/>
                  </a:cubicBezTo>
                  <a:lnTo>
                    <a:pt x="24015" y="14799"/>
                  </a:lnTo>
                  <a:lnTo>
                    <a:pt x="24015" y="12193"/>
                  </a:lnTo>
                  <a:cubicBezTo>
                    <a:pt x="24015" y="8191"/>
                    <a:pt x="22991" y="5212"/>
                    <a:pt x="20944" y="3072"/>
                  </a:cubicBezTo>
                  <a:cubicBezTo>
                    <a:pt x="18896" y="1024"/>
                    <a:pt x="15917" y="0"/>
                    <a:pt x="12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2793100" y="2528225"/>
              <a:ext cx="553850" cy="625975"/>
            </a:xfrm>
            <a:custGeom>
              <a:avLst/>
              <a:gdLst/>
              <a:ahLst/>
              <a:cxnLst/>
              <a:rect l="l" t="t" r="r" b="b"/>
              <a:pathLst>
                <a:path w="22154" h="25039" extrusionOk="0">
                  <a:moveTo>
                    <a:pt x="1" y="1"/>
                  </a:moveTo>
                  <a:lnTo>
                    <a:pt x="1" y="5213"/>
                  </a:lnTo>
                  <a:lnTo>
                    <a:pt x="8006" y="5213"/>
                  </a:lnTo>
                  <a:lnTo>
                    <a:pt x="8006" y="25038"/>
                  </a:lnTo>
                  <a:lnTo>
                    <a:pt x="14242" y="25038"/>
                  </a:lnTo>
                  <a:lnTo>
                    <a:pt x="14242" y="5213"/>
                  </a:lnTo>
                  <a:lnTo>
                    <a:pt x="22153" y="5213"/>
                  </a:lnTo>
                  <a:lnTo>
                    <a:pt x="22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340045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30" y="15916"/>
                    <a:pt x="6330" y="13310"/>
                  </a:cubicBezTo>
                  <a:lnTo>
                    <a:pt x="6330" y="12379"/>
                  </a:lnTo>
                  <a:cubicBezTo>
                    <a:pt x="6330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3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676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676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3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4082250" y="2528225"/>
              <a:ext cx="600375" cy="639925"/>
            </a:xfrm>
            <a:custGeom>
              <a:avLst/>
              <a:gdLst/>
              <a:ahLst/>
              <a:cxnLst/>
              <a:rect l="l" t="t" r="r" b="b"/>
              <a:pathLst>
                <a:path w="24015" h="25597" extrusionOk="0">
                  <a:moveTo>
                    <a:pt x="4282" y="1"/>
                  </a:moveTo>
                  <a:lnTo>
                    <a:pt x="4282" y="8471"/>
                  </a:lnTo>
                  <a:cubicBezTo>
                    <a:pt x="4282" y="10704"/>
                    <a:pt x="4189" y="12473"/>
                    <a:pt x="4003" y="13962"/>
                  </a:cubicBezTo>
                  <a:cubicBezTo>
                    <a:pt x="3909" y="15451"/>
                    <a:pt x="3630" y="16661"/>
                    <a:pt x="3351" y="17499"/>
                  </a:cubicBezTo>
                  <a:cubicBezTo>
                    <a:pt x="3072" y="18337"/>
                    <a:pt x="2699" y="18988"/>
                    <a:pt x="2234" y="19361"/>
                  </a:cubicBezTo>
                  <a:cubicBezTo>
                    <a:pt x="1862" y="19733"/>
                    <a:pt x="1303" y="19919"/>
                    <a:pt x="745" y="19919"/>
                  </a:cubicBezTo>
                  <a:cubicBezTo>
                    <a:pt x="372" y="19919"/>
                    <a:pt x="186" y="19919"/>
                    <a:pt x="0" y="19826"/>
                  </a:cubicBezTo>
                  <a:lnTo>
                    <a:pt x="0" y="25504"/>
                  </a:lnTo>
                  <a:cubicBezTo>
                    <a:pt x="279" y="25597"/>
                    <a:pt x="559" y="25597"/>
                    <a:pt x="931" y="25597"/>
                  </a:cubicBezTo>
                  <a:lnTo>
                    <a:pt x="1862" y="25597"/>
                  </a:lnTo>
                  <a:cubicBezTo>
                    <a:pt x="3258" y="25597"/>
                    <a:pt x="4375" y="25411"/>
                    <a:pt x="5399" y="24945"/>
                  </a:cubicBezTo>
                  <a:cubicBezTo>
                    <a:pt x="6423" y="24480"/>
                    <a:pt x="7260" y="23642"/>
                    <a:pt x="8005" y="22432"/>
                  </a:cubicBezTo>
                  <a:cubicBezTo>
                    <a:pt x="8656" y="21222"/>
                    <a:pt x="9122" y="19547"/>
                    <a:pt x="9494" y="17499"/>
                  </a:cubicBezTo>
                  <a:cubicBezTo>
                    <a:pt x="9773" y="15358"/>
                    <a:pt x="9960" y="12752"/>
                    <a:pt x="9960" y="9494"/>
                  </a:cubicBezTo>
                  <a:lnTo>
                    <a:pt x="9960" y="5213"/>
                  </a:lnTo>
                  <a:lnTo>
                    <a:pt x="17778" y="5213"/>
                  </a:lnTo>
                  <a:lnTo>
                    <a:pt x="17778" y="25038"/>
                  </a:lnTo>
                  <a:lnTo>
                    <a:pt x="24014" y="25038"/>
                  </a:lnTo>
                  <a:lnTo>
                    <a:pt x="240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479430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29" y="15916"/>
                    <a:pt x="6329" y="13310"/>
                  </a:cubicBezTo>
                  <a:lnTo>
                    <a:pt x="6329" y="12379"/>
                  </a:lnTo>
                  <a:cubicBezTo>
                    <a:pt x="6329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2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582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582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2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5541250" y="2528225"/>
              <a:ext cx="446800" cy="625975"/>
            </a:xfrm>
            <a:custGeom>
              <a:avLst/>
              <a:gdLst/>
              <a:ahLst/>
              <a:cxnLst/>
              <a:rect l="l" t="t" r="r" b="b"/>
              <a:pathLst>
                <a:path w="17872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6143" y="25038"/>
                  </a:lnTo>
                  <a:lnTo>
                    <a:pt x="6143" y="5213"/>
                  </a:lnTo>
                  <a:lnTo>
                    <a:pt x="17871" y="5213"/>
                  </a:lnTo>
                  <a:lnTo>
                    <a:pt x="178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6081100" y="2528225"/>
              <a:ext cx="577100" cy="625975"/>
            </a:xfrm>
            <a:custGeom>
              <a:avLst/>
              <a:gdLst/>
              <a:ahLst/>
              <a:cxnLst/>
              <a:rect l="l" t="t" r="r" b="b"/>
              <a:pathLst>
                <a:path w="23084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5771" y="25038"/>
                  </a:lnTo>
                  <a:lnTo>
                    <a:pt x="16847" y="9029"/>
                  </a:lnTo>
                  <a:lnTo>
                    <a:pt x="16847" y="25038"/>
                  </a:lnTo>
                  <a:lnTo>
                    <a:pt x="23084" y="25038"/>
                  </a:lnTo>
                  <a:lnTo>
                    <a:pt x="23084" y="1"/>
                  </a:lnTo>
                  <a:lnTo>
                    <a:pt x="17313" y="1"/>
                  </a:lnTo>
                  <a:lnTo>
                    <a:pt x="6237" y="16103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6765225" y="2528225"/>
              <a:ext cx="574775" cy="625975"/>
            </a:xfrm>
            <a:custGeom>
              <a:avLst/>
              <a:gdLst/>
              <a:ahLst/>
              <a:cxnLst/>
              <a:rect l="l" t="t" r="r" b="b"/>
              <a:pathLst>
                <a:path w="22991" h="25039" extrusionOk="0">
                  <a:moveTo>
                    <a:pt x="16847" y="5213"/>
                  </a:moveTo>
                  <a:lnTo>
                    <a:pt x="16847" y="11449"/>
                  </a:lnTo>
                  <a:lnTo>
                    <a:pt x="10984" y="11449"/>
                  </a:lnTo>
                  <a:cubicBezTo>
                    <a:pt x="9867" y="11449"/>
                    <a:pt x="8843" y="11263"/>
                    <a:pt x="8098" y="10704"/>
                  </a:cubicBezTo>
                  <a:cubicBezTo>
                    <a:pt x="7447" y="10239"/>
                    <a:pt x="7074" y="9401"/>
                    <a:pt x="7074" y="8378"/>
                  </a:cubicBezTo>
                  <a:cubicBezTo>
                    <a:pt x="7074" y="7261"/>
                    <a:pt x="7447" y="6516"/>
                    <a:pt x="8098" y="6051"/>
                  </a:cubicBezTo>
                  <a:cubicBezTo>
                    <a:pt x="8843" y="5492"/>
                    <a:pt x="9867" y="5213"/>
                    <a:pt x="10984" y="5213"/>
                  </a:cubicBezTo>
                  <a:close/>
                  <a:moveTo>
                    <a:pt x="11263" y="1"/>
                  </a:moveTo>
                  <a:cubicBezTo>
                    <a:pt x="9494" y="1"/>
                    <a:pt x="7912" y="187"/>
                    <a:pt x="6609" y="652"/>
                  </a:cubicBezTo>
                  <a:cubicBezTo>
                    <a:pt x="5306" y="1024"/>
                    <a:pt x="4282" y="1583"/>
                    <a:pt x="3444" y="2328"/>
                  </a:cubicBezTo>
                  <a:cubicBezTo>
                    <a:pt x="2606" y="3072"/>
                    <a:pt x="1955" y="4003"/>
                    <a:pt x="1490" y="5027"/>
                  </a:cubicBezTo>
                  <a:cubicBezTo>
                    <a:pt x="1117" y="6051"/>
                    <a:pt x="931" y="7168"/>
                    <a:pt x="931" y="8378"/>
                  </a:cubicBezTo>
                  <a:cubicBezTo>
                    <a:pt x="931" y="10053"/>
                    <a:pt x="1303" y="11542"/>
                    <a:pt x="2234" y="12845"/>
                  </a:cubicBezTo>
                  <a:cubicBezTo>
                    <a:pt x="3072" y="14055"/>
                    <a:pt x="4468" y="14986"/>
                    <a:pt x="6423" y="15638"/>
                  </a:cubicBezTo>
                  <a:lnTo>
                    <a:pt x="0" y="25038"/>
                  </a:lnTo>
                  <a:lnTo>
                    <a:pt x="6888" y="25038"/>
                  </a:lnTo>
                  <a:lnTo>
                    <a:pt x="12380" y="16382"/>
                  </a:lnTo>
                  <a:lnTo>
                    <a:pt x="16847" y="16382"/>
                  </a:lnTo>
                  <a:lnTo>
                    <a:pt x="16847" y="25038"/>
                  </a:lnTo>
                  <a:lnTo>
                    <a:pt x="22991" y="25038"/>
                  </a:lnTo>
                  <a:lnTo>
                    <a:pt x="22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238125" y="2851675"/>
              <a:ext cx="372325" cy="374650"/>
            </a:xfrm>
            <a:custGeom>
              <a:avLst/>
              <a:gdLst/>
              <a:ahLst/>
              <a:cxnLst/>
              <a:rect l="l" t="t" r="r" b="b"/>
              <a:pathLst>
                <a:path w="14893" h="14986" extrusionOk="0">
                  <a:moveTo>
                    <a:pt x="8005" y="93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351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7167"/>
                    <a:pt x="14799" y="6888"/>
                    <a:pt x="14799" y="6609"/>
                  </a:cubicBezTo>
                  <a:cubicBezTo>
                    <a:pt x="11262" y="6330"/>
                    <a:pt x="8470" y="3537"/>
                    <a:pt x="8005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238125" y="2442125"/>
              <a:ext cx="372325" cy="374675"/>
            </a:xfrm>
            <a:custGeom>
              <a:avLst/>
              <a:gdLst/>
              <a:ahLst/>
              <a:cxnLst/>
              <a:rect l="l" t="t" r="r" b="b"/>
              <a:pathLst>
                <a:path w="14893" h="14987" extrusionOk="0">
                  <a:moveTo>
                    <a:pt x="14893" y="7540"/>
                  </a:moveTo>
                  <a:cubicBezTo>
                    <a:pt x="14893" y="3352"/>
                    <a:pt x="11542" y="1"/>
                    <a:pt x="7446" y="1"/>
                  </a:cubicBezTo>
                  <a:cubicBezTo>
                    <a:pt x="3351" y="1"/>
                    <a:pt x="0" y="3352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7632" y="14986"/>
                    <a:pt x="7819" y="14986"/>
                    <a:pt x="8005" y="14986"/>
                  </a:cubicBezTo>
                  <a:cubicBezTo>
                    <a:pt x="8284" y="11263"/>
                    <a:pt x="11169" y="8378"/>
                    <a:pt x="14799" y="8098"/>
                  </a:cubicBezTo>
                  <a:cubicBezTo>
                    <a:pt x="14893" y="7912"/>
                    <a:pt x="14893" y="7726"/>
                    <a:pt x="14893" y="75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645325" y="2442125"/>
              <a:ext cx="372350" cy="374675"/>
            </a:xfrm>
            <a:custGeom>
              <a:avLst/>
              <a:gdLst/>
              <a:ahLst/>
              <a:cxnLst/>
              <a:rect l="l" t="t" r="r" b="b"/>
              <a:pathLst>
                <a:path w="14894" h="14987" extrusionOk="0">
                  <a:moveTo>
                    <a:pt x="6516" y="14893"/>
                  </a:moveTo>
                  <a:cubicBezTo>
                    <a:pt x="6795" y="14986"/>
                    <a:pt x="7168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2"/>
                    <a:pt x="11542" y="1"/>
                    <a:pt x="7447" y="1"/>
                  </a:cubicBezTo>
                  <a:cubicBezTo>
                    <a:pt x="3351" y="1"/>
                    <a:pt x="1" y="3352"/>
                    <a:pt x="1" y="7540"/>
                  </a:cubicBezTo>
                  <a:cubicBezTo>
                    <a:pt x="1" y="7726"/>
                    <a:pt x="1" y="7912"/>
                    <a:pt x="1" y="8098"/>
                  </a:cubicBezTo>
                  <a:cubicBezTo>
                    <a:pt x="3538" y="8564"/>
                    <a:pt x="6237" y="11356"/>
                    <a:pt x="6516" y="14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645325" y="2851675"/>
              <a:ext cx="372350" cy="374650"/>
            </a:xfrm>
            <a:custGeom>
              <a:avLst/>
              <a:gdLst/>
              <a:ahLst/>
              <a:cxnLst/>
              <a:rect l="l" t="t" r="r" b="b"/>
              <a:pathLst>
                <a:path w="14894" h="14986" extrusionOk="0">
                  <a:moveTo>
                    <a:pt x="94" y="6516"/>
                  </a:moveTo>
                  <a:cubicBezTo>
                    <a:pt x="1" y="6888"/>
                    <a:pt x="1" y="7167"/>
                    <a:pt x="1" y="7540"/>
                  </a:cubicBezTo>
                  <a:cubicBezTo>
                    <a:pt x="1" y="11635"/>
                    <a:pt x="3351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7168" y="0"/>
                    <a:pt x="6795" y="93"/>
                    <a:pt x="6516" y="93"/>
                  </a:cubicBezTo>
                  <a:cubicBezTo>
                    <a:pt x="6051" y="3444"/>
                    <a:pt x="3445" y="6050"/>
                    <a:pt x="94" y="6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2"/>
          <p:cNvSpPr/>
          <p:nvPr/>
        </p:nvSpPr>
        <p:spPr>
          <a:xfrm>
            <a:off x="13519375" y="723900"/>
            <a:ext cx="9563100" cy="95631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391245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3" name="Google Shape;583;p32"/>
          <p:cNvCxnSpPr/>
          <p:nvPr/>
        </p:nvCxnSpPr>
        <p:spPr>
          <a:xfrm>
            <a:off x="710600" y="718850"/>
            <a:ext cx="168639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32"/>
          <p:cNvCxnSpPr/>
          <p:nvPr/>
        </p:nvCxnSpPr>
        <p:spPr>
          <a:xfrm>
            <a:off x="712050" y="8605550"/>
            <a:ext cx="4088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32"/>
          <p:cNvCxnSpPr/>
          <p:nvPr/>
        </p:nvCxnSpPr>
        <p:spPr>
          <a:xfrm>
            <a:off x="5369775" y="8605550"/>
            <a:ext cx="12200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2"/>
          <p:cNvSpPr txBox="1"/>
          <p:nvPr/>
        </p:nvSpPr>
        <p:spPr>
          <a:xfrm>
            <a:off x="542925" y="1152525"/>
            <a:ext cx="10420500" cy="144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100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Занятие № 2</a:t>
            </a:r>
          </a:p>
        </p:txBody>
      </p:sp>
      <p:sp>
        <p:nvSpPr>
          <p:cNvPr id="587" name="Google Shape;587;p32"/>
          <p:cNvSpPr txBox="1"/>
          <p:nvPr/>
        </p:nvSpPr>
        <p:spPr>
          <a:xfrm>
            <a:off x="542925" y="2733225"/>
            <a:ext cx="11321415" cy="349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8000" dirty="0">
                <a:solidFill>
                  <a:srgbClr val="4BD0A0"/>
                </a:solidFill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Элементарные методы анализа временных рядов</a:t>
            </a:r>
          </a:p>
        </p:txBody>
      </p:sp>
      <p:sp>
        <p:nvSpPr>
          <p:cNvPr id="588" name="Google Shape;588;p32"/>
          <p:cNvSpPr txBox="1"/>
          <p:nvPr/>
        </p:nvSpPr>
        <p:spPr>
          <a:xfrm>
            <a:off x="581025" y="8691275"/>
            <a:ext cx="42198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Сапрыкин Артур</a:t>
            </a:r>
            <a:endParaRPr sz="24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Data Scientist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sp>
        <p:nvSpPr>
          <p:cNvPr id="589" name="Google Shape;589;p32"/>
          <p:cNvSpPr txBox="1"/>
          <p:nvPr/>
        </p:nvSpPr>
        <p:spPr>
          <a:xfrm>
            <a:off x="5257800" y="8805575"/>
            <a:ext cx="660654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grpSp>
        <p:nvGrpSpPr>
          <p:cNvPr id="590" name="Google Shape;590;p32"/>
          <p:cNvGrpSpPr/>
          <p:nvPr/>
        </p:nvGrpSpPr>
        <p:grpSpPr>
          <a:xfrm>
            <a:off x="16876802" y="8877431"/>
            <a:ext cx="698087" cy="701967"/>
            <a:chOff x="238125" y="2432825"/>
            <a:chExt cx="779550" cy="781875"/>
          </a:xfrm>
        </p:grpSpPr>
        <p:sp>
          <p:nvSpPr>
            <p:cNvPr id="591" name="Google Shape;591;p3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50" y="533149"/>
            <a:ext cx="8187513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Экспоненциальное сглаживание (</a:t>
            </a:r>
            <a:r>
              <a:rPr lang="en-US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EMA)</a:t>
            </a:r>
            <a:endParaRPr sz="56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1186" name="Google Shape;1186;p62"/>
          <p:cNvSpPr txBox="1"/>
          <p:nvPr/>
        </p:nvSpPr>
        <p:spPr>
          <a:xfrm>
            <a:off x="571499" y="2232837"/>
            <a:ext cx="7679365" cy="212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Развивает идею </a:t>
            </a:r>
            <a:r>
              <a:rPr lang="en-US" sz="2400" dirty="0">
                <a:latin typeface="Golos Text" panose="020B0503020202020204" pitchFamily="34" charset="0"/>
                <a:cs typeface="Golos Text" panose="020B0503020202020204" pitchFamily="34" charset="0"/>
              </a:rPr>
              <a:t>WMA</a:t>
            </a: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.</a:t>
            </a:r>
          </a:p>
          <a:p>
            <a:endParaRPr lang="ru-RU" sz="24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r>
              <a:rPr lang="ru-RU" sz="2400" dirty="0">
                <a:solidFill>
                  <a:srgbClr val="FF0000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Чем дальше измерение – тем меньше вклад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4A59B6-6800-424F-9F2A-31272F32E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963" y="1602734"/>
            <a:ext cx="8697433" cy="4769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8847BF-C1C1-AD4E-B429-5344EDC5B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04" y="4465181"/>
            <a:ext cx="6103089" cy="106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26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2610657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Экспоненциальное сглаживание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19B4C4-FB3A-1B43-93E2-578A0A199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334" y="1850065"/>
            <a:ext cx="13783332" cy="759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26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50" y="533149"/>
            <a:ext cx="12419271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Экспоненциальное сглаживание. Достоинства и недостатки</a:t>
            </a:r>
            <a:endParaRPr sz="56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1186" name="Google Shape;1186;p62"/>
          <p:cNvSpPr txBox="1"/>
          <p:nvPr/>
        </p:nvSpPr>
        <p:spPr>
          <a:xfrm>
            <a:off x="552450" y="4239732"/>
            <a:ext cx="7679365" cy="62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Учитывает временной контекст, как в </a:t>
            </a:r>
            <a:r>
              <a:rPr lang="en-US" sz="2400" b="1" dirty="0">
                <a:latin typeface="Golos Text" panose="020B0503020202020204" pitchFamily="34" charset="0"/>
                <a:cs typeface="Golos Text" panose="020B0503020202020204" pitchFamily="34" charset="0"/>
              </a:rPr>
              <a:t>WMA</a:t>
            </a:r>
            <a:endParaRPr lang="ru-RU" sz="2400" b="1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0CC967-86B1-8847-A842-6FF26FFD9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1" y="2304629"/>
            <a:ext cx="1382676" cy="1382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756007-6ED7-8B41-B0ED-5149A8BAC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9648" y="2304629"/>
            <a:ext cx="1382676" cy="1382676"/>
          </a:xfrm>
          <a:prstGeom prst="rect">
            <a:avLst/>
          </a:prstGeom>
        </p:spPr>
      </p:pic>
      <p:sp>
        <p:nvSpPr>
          <p:cNvPr id="8" name="Google Shape;1186;p62">
            <a:extLst>
              <a:ext uri="{FF2B5EF4-FFF2-40B4-BE49-F238E27FC236}">
                <a16:creationId xmlns:a16="http://schemas.microsoft.com/office/drawing/2014/main" id="{80757F8F-22B7-0341-A772-4C6960E654B2}"/>
              </a:ext>
            </a:extLst>
          </p:cNvPr>
          <p:cNvSpPr txBox="1"/>
          <p:nvPr/>
        </p:nvSpPr>
        <p:spPr>
          <a:xfrm>
            <a:off x="9482959" y="4239732"/>
            <a:ext cx="7679365" cy="90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Не учитывает временные компоненты, такие как тренд или сезонность</a:t>
            </a:r>
            <a:endParaRPr lang="ru-RU" sz="2400" b="1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342900" indent="-342900">
              <a:buFontTx/>
              <a:buChar char="-"/>
            </a:pPr>
            <a:endParaRPr lang="ru-RU" sz="24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342900" indent="-342900">
              <a:buFontTx/>
              <a:buChar char="-"/>
            </a:pPr>
            <a:endParaRPr sz="2400" dirty="0">
              <a:latin typeface="Golos Text" panose="020B0503020202020204" pitchFamily="34" charset="0"/>
              <a:cs typeface="Golos Text" panose="020B0503020202020204" pitchFamily="34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71952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50" y="533149"/>
            <a:ext cx="11207159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Двойное экспоненциальное сглаживание (</a:t>
            </a:r>
            <a:r>
              <a:rPr lang="en-US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DEMA)</a:t>
            </a:r>
            <a:endParaRPr sz="56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1186" name="Google Shape;1186;p62"/>
          <p:cNvSpPr txBox="1"/>
          <p:nvPr/>
        </p:nvSpPr>
        <p:spPr>
          <a:xfrm>
            <a:off x="571499" y="2232837"/>
            <a:ext cx="7679365" cy="106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Как и экспоненциальное сглаживание, но ещё учитывает и </a:t>
            </a:r>
            <a:r>
              <a:rPr lang="ru-RU" sz="2400" b="1" dirty="0">
                <a:latin typeface="Golos Text" panose="020B0503020202020204" pitchFamily="34" charset="0"/>
                <a:cs typeface="Golos Text" panose="020B0503020202020204" pitchFamily="34" charset="0"/>
              </a:rPr>
              <a:t>трендовую</a:t>
            </a: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 составляющую.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CA373-57EF-004B-8A5C-463DA8072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9609" y="1308564"/>
            <a:ext cx="4791444" cy="47914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CE0EDE-B67F-0A4C-8702-CB36CE00A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731" y="3444950"/>
            <a:ext cx="61849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27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4992351" cy="87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Двойное экспоненциальное сглаживание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631A0-FA21-1747-AB47-4061CD72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2127250"/>
            <a:ext cx="105537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07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4992351" cy="87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Двойное экспоненциальное сглаживание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FB665C-9771-3641-B7C2-9382B6F8B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2120900"/>
            <a:ext cx="105410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03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4992351" cy="87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Двойное экспоненциальное сглаживание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6C3227-ECA2-354B-9974-E85933068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650" y="2108200"/>
            <a:ext cx="106807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06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4992351" cy="87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Двойное экспоненциальное сглаживание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73C37-F2DB-1241-8421-E8001EE76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00" y="2127250"/>
            <a:ext cx="105664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09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50" y="533149"/>
            <a:ext cx="16609874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Двойное экспоненциальное сглаживание. Достоинства и недостатки</a:t>
            </a:r>
            <a:endParaRPr sz="56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1186" name="Google Shape;1186;p62"/>
          <p:cNvSpPr txBox="1"/>
          <p:nvPr/>
        </p:nvSpPr>
        <p:spPr>
          <a:xfrm>
            <a:off x="552450" y="4239732"/>
            <a:ext cx="7679365" cy="155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Учитывает временной контекст</a:t>
            </a:r>
            <a:endParaRPr lang="en-US" sz="24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Берёт в расчёт трендовую составляющую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0CC967-86B1-8847-A842-6FF26FFD9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1" y="2304629"/>
            <a:ext cx="1382676" cy="1382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756007-6ED7-8B41-B0ED-5149A8BAC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9648" y="2304629"/>
            <a:ext cx="1382676" cy="1382676"/>
          </a:xfrm>
          <a:prstGeom prst="rect">
            <a:avLst/>
          </a:prstGeom>
        </p:spPr>
      </p:pic>
      <p:sp>
        <p:nvSpPr>
          <p:cNvPr id="8" name="Google Shape;1186;p62">
            <a:extLst>
              <a:ext uri="{FF2B5EF4-FFF2-40B4-BE49-F238E27FC236}">
                <a16:creationId xmlns:a16="http://schemas.microsoft.com/office/drawing/2014/main" id="{80757F8F-22B7-0341-A772-4C6960E654B2}"/>
              </a:ext>
            </a:extLst>
          </p:cNvPr>
          <p:cNvSpPr txBox="1"/>
          <p:nvPr/>
        </p:nvSpPr>
        <p:spPr>
          <a:xfrm>
            <a:off x="9482959" y="4239732"/>
            <a:ext cx="7679365" cy="90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  <a:sym typeface="Proxima Nova"/>
              </a:rPr>
              <a:t>«Ломается», если подать на вход временной ряд, имеющий сезонность</a:t>
            </a:r>
            <a:endParaRPr sz="2400" dirty="0">
              <a:latin typeface="Golos Text" panose="020B0503020202020204" pitchFamily="34" charset="0"/>
              <a:cs typeface="Golos Text" panose="020B0503020202020204" pitchFamily="34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117548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50" y="533149"/>
            <a:ext cx="15959001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Тройное экспоненциальное сглаживание. Метод </a:t>
            </a:r>
            <a:r>
              <a:rPr lang="ru-RU" sz="5600" dirty="0" err="1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Хольта-Винтерса</a:t>
            </a:r>
            <a:r>
              <a:rPr lang="ru-RU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 (</a:t>
            </a:r>
            <a:r>
              <a:rPr lang="en-US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TEMA)</a:t>
            </a:r>
            <a:endParaRPr sz="56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1186" name="Google Shape;1186;p62"/>
          <p:cNvSpPr txBox="1"/>
          <p:nvPr/>
        </p:nvSpPr>
        <p:spPr>
          <a:xfrm>
            <a:off x="571499" y="2232836"/>
            <a:ext cx="7679365" cy="3628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Развивает идею </a:t>
            </a:r>
            <a:r>
              <a:rPr lang="en-US" sz="2400" dirty="0">
                <a:latin typeface="Golos Text" panose="020B0503020202020204" pitchFamily="34" charset="0"/>
                <a:cs typeface="Golos Text" panose="020B0503020202020204" pitchFamily="34" charset="0"/>
              </a:rPr>
              <a:t>DMA</a:t>
            </a: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.</a:t>
            </a:r>
            <a:endParaRPr lang="en-US" sz="24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endParaRPr lang="en-US" sz="24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Суть метода в том, что начинаем еще учитывать сезонность. Она учитывается в виде третьей компоненты</a:t>
            </a:r>
            <a:r>
              <a:rPr lang="en-US" sz="2400" dirty="0">
                <a:latin typeface="Golos Text" panose="020B0503020202020204" pitchFamily="34" charset="0"/>
                <a:cs typeface="Golos Text" panose="020B0503020202020204" pitchFamily="34" charset="0"/>
              </a:rPr>
              <a:t>.</a:t>
            </a:r>
            <a:endParaRPr lang="ru-RU" sz="24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endParaRPr lang="ru-RU" sz="24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r>
              <a:rPr lang="ru-RU" sz="2400" dirty="0">
                <a:solidFill>
                  <a:srgbClr val="FF0000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Метод применим только в случае сезонности. Если ее нет - метод </a:t>
            </a:r>
            <a:r>
              <a:rPr lang="ru-RU" sz="2400" dirty="0" err="1">
                <a:solidFill>
                  <a:srgbClr val="FF0000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Хольта-Винтерса</a:t>
            </a:r>
            <a:r>
              <a:rPr lang="ru-RU" sz="2400" dirty="0">
                <a:solidFill>
                  <a:srgbClr val="FF0000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не даст хороших результатов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303A1-3015-5443-A57E-C1BF99896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81" y="5852160"/>
            <a:ext cx="7249594" cy="390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35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3" name="Google Shape;633;p35"/>
          <p:cNvCxnSpPr/>
          <p:nvPr/>
        </p:nvCxnSpPr>
        <p:spPr>
          <a:xfrm>
            <a:off x="710600" y="718850"/>
            <a:ext cx="168639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35"/>
          <p:cNvSpPr txBox="1"/>
          <p:nvPr/>
        </p:nvSpPr>
        <p:spPr>
          <a:xfrm>
            <a:off x="571500" y="2289810"/>
            <a:ext cx="4629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2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Содержание</a:t>
            </a:r>
            <a:endParaRPr sz="52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cxnSp>
        <p:nvCxnSpPr>
          <p:cNvPr id="635" name="Google Shape;635;p35"/>
          <p:cNvCxnSpPr/>
          <p:nvPr/>
        </p:nvCxnSpPr>
        <p:spPr>
          <a:xfrm>
            <a:off x="712050" y="3290600"/>
            <a:ext cx="4088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p35"/>
          <p:cNvCxnSpPr/>
          <p:nvPr/>
        </p:nvCxnSpPr>
        <p:spPr>
          <a:xfrm>
            <a:off x="5369775" y="3290600"/>
            <a:ext cx="12200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" name="Google Shape;637;p35">
            <a:extLst>
              <a:ext uri="{FF2B5EF4-FFF2-40B4-BE49-F238E27FC236}">
                <a16:creationId xmlns:a16="http://schemas.microsoft.com/office/drawing/2014/main" id="{F163A310-5857-CE4C-9E82-3D52D9981465}"/>
              </a:ext>
            </a:extLst>
          </p:cNvPr>
          <p:cNvGrpSpPr/>
          <p:nvPr/>
        </p:nvGrpSpPr>
        <p:grpSpPr>
          <a:xfrm>
            <a:off x="5200800" y="3814621"/>
            <a:ext cx="666900" cy="666900"/>
            <a:chOff x="5372100" y="3505200"/>
            <a:chExt cx="666900" cy="666900"/>
          </a:xfrm>
        </p:grpSpPr>
        <p:sp>
          <p:nvSpPr>
            <p:cNvPr id="36" name="Google Shape;638;p35">
              <a:extLst>
                <a:ext uri="{FF2B5EF4-FFF2-40B4-BE49-F238E27FC236}">
                  <a16:creationId xmlns:a16="http://schemas.microsoft.com/office/drawing/2014/main" id="{B87CE85B-D529-5342-9DEE-64E33D868FA3}"/>
                </a:ext>
              </a:extLst>
            </p:cNvPr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 panose="020B0503020202020204" pitchFamily="34" charset="0"/>
                <a:cs typeface="Golos Text" panose="020B0503020202020204" pitchFamily="34" charset="0"/>
              </a:endParaRPr>
            </a:p>
          </p:txBody>
        </p:sp>
        <p:sp>
          <p:nvSpPr>
            <p:cNvPr id="37" name="Google Shape;639;p35">
              <a:extLst>
                <a:ext uri="{FF2B5EF4-FFF2-40B4-BE49-F238E27FC236}">
                  <a16:creationId xmlns:a16="http://schemas.microsoft.com/office/drawing/2014/main" id="{8F05B583-2310-DA4F-B551-6C7C3B57ED9E}"/>
                </a:ext>
              </a:extLst>
            </p:cNvPr>
            <p:cNvSpPr txBox="1"/>
            <p:nvPr/>
          </p:nvSpPr>
          <p:spPr>
            <a:xfrm>
              <a:off x="5463597" y="3552363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 dirty="0">
                  <a:latin typeface="Golos Text" panose="020B0503020202020204" pitchFamily="34" charset="0"/>
                  <a:ea typeface="Proxima Nova Semibold"/>
                  <a:cs typeface="Golos Text" panose="020B0503020202020204" pitchFamily="34" charset="0"/>
                  <a:sym typeface="Proxima Nova Semibold"/>
                </a:rPr>
                <a:t>1</a:t>
              </a:r>
              <a:endParaRPr sz="2400" dirty="0"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endParaRPr>
            </a:p>
          </p:txBody>
        </p:sp>
      </p:grpSp>
      <p:sp>
        <p:nvSpPr>
          <p:cNvPr id="38" name="Google Shape;658;p35">
            <a:extLst>
              <a:ext uri="{FF2B5EF4-FFF2-40B4-BE49-F238E27FC236}">
                <a16:creationId xmlns:a16="http://schemas.microsoft.com/office/drawing/2014/main" id="{2ED7203D-C0CF-2F41-9994-8A2FDAFF9B7B}"/>
              </a:ext>
            </a:extLst>
          </p:cNvPr>
          <p:cNvSpPr txBox="1"/>
          <p:nvPr/>
        </p:nvSpPr>
        <p:spPr>
          <a:xfrm>
            <a:off x="5966534" y="3814621"/>
            <a:ext cx="79455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Скользящее среднее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grpSp>
        <p:nvGrpSpPr>
          <p:cNvPr id="10" name="Google Shape;637;p35">
            <a:extLst>
              <a:ext uri="{FF2B5EF4-FFF2-40B4-BE49-F238E27FC236}">
                <a16:creationId xmlns:a16="http://schemas.microsoft.com/office/drawing/2014/main" id="{A9D23DD9-36EF-7349-94AA-E61D47AABA43}"/>
              </a:ext>
            </a:extLst>
          </p:cNvPr>
          <p:cNvGrpSpPr/>
          <p:nvPr/>
        </p:nvGrpSpPr>
        <p:grpSpPr>
          <a:xfrm>
            <a:off x="5200800" y="4924198"/>
            <a:ext cx="666900" cy="666900"/>
            <a:chOff x="5372100" y="3505200"/>
            <a:chExt cx="666900" cy="666900"/>
          </a:xfrm>
        </p:grpSpPr>
        <p:sp>
          <p:nvSpPr>
            <p:cNvPr id="11" name="Google Shape;638;p35">
              <a:extLst>
                <a:ext uri="{FF2B5EF4-FFF2-40B4-BE49-F238E27FC236}">
                  <a16:creationId xmlns:a16="http://schemas.microsoft.com/office/drawing/2014/main" id="{99AB060D-4062-0A4B-80EF-FB40BDB4F463}"/>
                </a:ext>
              </a:extLst>
            </p:cNvPr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 panose="020B0503020202020204" pitchFamily="34" charset="0"/>
                <a:cs typeface="Golos Text" panose="020B0503020202020204" pitchFamily="34" charset="0"/>
              </a:endParaRPr>
            </a:p>
          </p:txBody>
        </p:sp>
        <p:sp>
          <p:nvSpPr>
            <p:cNvPr id="12" name="Google Shape;639;p35">
              <a:extLst>
                <a:ext uri="{FF2B5EF4-FFF2-40B4-BE49-F238E27FC236}">
                  <a16:creationId xmlns:a16="http://schemas.microsoft.com/office/drawing/2014/main" id="{8FE63DDB-2404-B440-9319-7DC66D908E82}"/>
                </a:ext>
              </a:extLst>
            </p:cNvPr>
            <p:cNvSpPr txBox="1"/>
            <p:nvPr/>
          </p:nvSpPr>
          <p:spPr>
            <a:xfrm>
              <a:off x="5463597" y="3552363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Golos Text" panose="020B0503020202020204" pitchFamily="34" charset="0"/>
                  <a:ea typeface="Proxima Nova Semibold"/>
                  <a:cs typeface="Golos Text" panose="020B0503020202020204" pitchFamily="34" charset="0"/>
                  <a:sym typeface="Proxima Nova Semibold"/>
                </a:rPr>
                <a:t>2</a:t>
              </a:r>
              <a:endParaRPr sz="2400" dirty="0"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endParaRPr>
            </a:p>
          </p:txBody>
        </p:sp>
      </p:grpSp>
      <p:sp>
        <p:nvSpPr>
          <p:cNvPr id="13" name="Google Shape;658;p35">
            <a:extLst>
              <a:ext uri="{FF2B5EF4-FFF2-40B4-BE49-F238E27FC236}">
                <a16:creationId xmlns:a16="http://schemas.microsoft.com/office/drawing/2014/main" id="{E30A88BD-8361-9641-84F1-164F6D20B69A}"/>
              </a:ext>
            </a:extLst>
          </p:cNvPr>
          <p:cNvSpPr txBox="1"/>
          <p:nvPr/>
        </p:nvSpPr>
        <p:spPr>
          <a:xfrm>
            <a:off x="5966534" y="4781136"/>
            <a:ext cx="7945500" cy="1419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Экспоненциальное сглаживание, двойное экспоненциальное сглаживание. Метод </a:t>
            </a:r>
            <a:r>
              <a:rPr lang="ru-RU" sz="2400" dirty="0" err="1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Хольта-Винтерса</a:t>
            </a:r>
            <a:r>
              <a:rPr lang="ru-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.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grpSp>
        <p:nvGrpSpPr>
          <p:cNvPr id="14" name="Google Shape;637;p35">
            <a:extLst>
              <a:ext uri="{FF2B5EF4-FFF2-40B4-BE49-F238E27FC236}">
                <a16:creationId xmlns:a16="http://schemas.microsoft.com/office/drawing/2014/main" id="{E34E6567-05C2-2F4C-82D8-2B42471E555C}"/>
              </a:ext>
            </a:extLst>
          </p:cNvPr>
          <p:cNvGrpSpPr/>
          <p:nvPr/>
        </p:nvGrpSpPr>
        <p:grpSpPr>
          <a:xfrm>
            <a:off x="5200800" y="6245205"/>
            <a:ext cx="666900" cy="666900"/>
            <a:chOff x="5372100" y="3505200"/>
            <a:chExt cx="666900" cy="666900"/>
          </a:xfrm>
        </p:grpSpPr>
        <p:sp>
          <p:nvSpPr>
            <p:cNvPr id="15" name="Google Shape;638;p35">
              <a:extLst>
                <a:ext uri="{FF2B5EF4-FFF2-40B4-BE49-F238E27FC236}">
                  <a16:creationId xmlns:a16="http://schemas.microsoft.com/office/drawing/2014/main" id="{037E3359-C700-5A49-9F1D-6CB107CC6A40}"/>
                </a:ext>
              </a:extLst>
            </p:cNvPr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 panose="020B0503020202020204" pitchFamily="34" charset="0"/>
                <a:cs typeface="Golos Text" panose="020B0503020202020204" pitchFamily="34" charset="0"/>
              </a:endParaRPr>
            </a:p>
          </p:txBody>
        </p:sp>
        <p:sp>
          <p:nvSpPr>
            <p:cNvPr id="16" name="Google Shape;639;p35">
              <a:extLst>
                <a:ext uri="{FF2B5EF4-FFF2-40B4-BE49-F238E27FC236}">
                  <a16:creationId xmlns:a16="http://schemas.microsoft.com/office/drawing/2014/main" id="{69011F0B-AB76-F34A-9A50-1D2E888D9E14}"/>
                </a:ext>
              </a:extLst>
            </p:cNvPr>
            <p:cNvSpPr txBox="1"/>
            <p:nvPr/>
          </p:nvSpPr>
          <p:spPr>
            <a:xfrm>
              <a:off x="5463597" y="3552363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Golos Text" panose="020B0503020202020204" pitchFamily="34" charset="0"/>
                  <a:ea typeface="Proxima Nova Semibold"/>
                  <a:cs typeface="Golos Text" panose="020B0503020202020204" pitchFamily="34" charset="0"/>
                  <a:sym typeface="Proxima Nova Semibold"/>
                </a:rPr>
                <a:t>3</a:t>
              </a:r>
              <a:endParaRPr sz="2400" dirty="0"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endParaRPr>
            </a:p>
          </p:txBody>
        </p:sp>
      </p:grpSp>
      <p:sp>
        <p:nvSpPr>
          <p:cNvPr id="17" name="Google Shape;658;p35">
            <a:extLst>
              <a:ext uri="{FF2B5EF4-FFF2-40B4-BE49-F238E27FC236}">
                <a16:creationId xmlns:a16="http://schemas.microsoft.com/office/drawing/2014/main" id="{5267EF26-090D-F341-A346-DD49C264CA06}"/>
              </a:ext>
            </a:extLst>
          </p:cNvPr>
          <p:cNvSpPr txBox="1"/>
          <p:nvPr/>
        </p:nvSpPr>
        <p:spPr>
          <a:xfrm>
            <a:off x="5966534" y="6280893"/>
            <a:ext cx="7945500" cy="1419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Практика. Рассматриваемые методы анализа временных рядов. Кросс-</a:t>
            </a:r>
            <a:r>
              <a:rPr lang="ru-RU" sz="2400" dirty="0" err="1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валидация</a:t>
            </a:r>
            <a:r>
              <a:rPr lang="ru-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 на временных рядах.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5279734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Тройное экспоненциальное сглаживание. Метод </a:t>
            </a:r>
            <a:r>
              <a:rPr lang="ru-RU" sz="5600" dirty="0" err="1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Хольта-Винтерса</a:t>
            </a:r>
            <a:endParaRPr lang="ru-RU" sz="56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A1601-82BF-8C44-899A-C92CE6F9E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0" y="2721791"/>
            <a:ext cx="105918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18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50" y="533149"/>
            <a:ext cx="15776121" cy="242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Тройное экспоненциальное сглаживание. Метод </a:t>
            </a:r>
            <a:r>
              <a:rPr lang="ru-RU" sz="5600" dirty="0" err="1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Хольта-Винтерса</a:t>
            </a:r>
            <a:r>
              <a:rPr lang="ru-RU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.</a:t>
            </a:r>
            <a:endParaRPr lang="en-US" sz="56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  <a:p>
            <a:pPr>
              <a:lnSpc>
                <a:spcPct val="80000"/>
              </a:lnSpc>
            </a:pPr>
            <a:r>
              <a:rPr lang="ru-RU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Достоинства и недостатки</a:t>
            </a:r>
            <a:endParaRPr sz="56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1186" name="Google Shape;1186;p62"/>
          <p:cNvSpPr txBox="1"/>
          <p:nvPr/>
        </p:nvSpPr>
        <p:spPr>
          <a:xfrm>
            <a:off x="552450" y="5441516"/>
            <a:ext cx="7679365" cy="62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sz="2400" b="1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0CC967-86B1-8847-A842-6FF26FFD9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1" y="3506413"/>
            <a:ext cx="1382676" cy="1382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756007-6ED7-8B41-B0ED-5149A8BAC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9648" y="3506413"/>
            <a:ext cx="1382676" cy="1382676"/>
          </a:xfrm>
          <a:prstGeom prst="rect">
            <a:avLst/>
          </a:prstGeom>
        </p:spPr>
      </p:pic>
      <p:sp>
        <p:nvSpPr>
          <p:cNvPr id="8" name="Google Shape;1186;p62">
            <a:extLst>
              <a:ext uri="{FF2B5EF4-FFF2-40B4-BE49-F238E27FC236}">
                <a16:creationId xmlns:a16="http://schemas.microsoft.com/office/drawing/2014/main" id="{80757F8F-22B7-0341-A772-4C6960E654B2}"/>
              </a:ext>
            </a:extLst>
          </p:cNvPr>
          <p:cNvSpPr txBox="1"/>
          <p:nvPr/>
        </p:nvSpPr>
        <p:spPr>
          <a:xfrm>
            <a:off x="9482959" y="5441516"/>
            <a:ext cx="7679365" cy="90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Если временной ряд не имеет сезонности, то результаты будут хуже, чем у аналогов</a:t>
            </a:r>
            <a:endParaRPr lang="ru-RU" sz="2400" b="1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9" name="Google Shape;1186;p62">
            <a:extLst>
              <a:ext uri="{FF2B5EF4-FFF2-40B4-BE49-F238E27FC236}">
                <a16:creationId xmlns:a16="http://schemas.microsoft.com/office/drawing/2014/main" id="{2D664C39-3AC7-B84C-B7F4-14BE6F6F671D}"/>
              </a:ext>
            </a:extLst>
          </p:cNvPr>
          <p:cNvSpPr txBox="1"/>
          <p:nvPr/>
        </p:nvSpPr>
        <p:spPr>
          <a:xfrm>
            <a:off x="552450" y="5441516"/>
            <a:ext cx="7679365" cy="155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Учитывает временной контекст</a:t>
            </a:r>
            <a:endParaRPr lang="en-US" sz="24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Берёт в расчёт трендовую и сезонную составляющую</a:t>
            </a:r>
          </a:p>
        </p:txBody>
      </p:sp>
    </p:spTree>
    <p:extLst>
      <p:ext uri="{BB962C8B-B14F-4D97-AF65-F5344CB8AC3E}">
        <p14:creationId xmlns:p14="http://schemas.microsoft.com/office/powerpoint/2010/main" val="1683328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6141448" y="4691616"/>
            <a:ext cx="6005104" cy="90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ru-RU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ПРАКТИКА</a:t>
            </a:r>
            <a:endParaRPr sz="56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52336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6" name="Google Shape;1296;p71"/>
          <p:cNvCxnSpPr/>
          <p:nvPr/>
        </p:nvCxnSpPr>
        <p:spPr>
          <a:xfrm>
            <a:off x="710600" y="718850"/>
            <a:ext cx="168639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7" name="Google Shape;1297;p71"/>
          <p:cNvCxnSpPr/>
          <p:nvPr/>
        </p:nvCxnSpPr>
        <p:spPr>
          <a:xfrm>
            <a:off x="712050" y="8605550"/>
            <a:ext cx="4088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8" name="Google Shape;1298;p71"/>
          <p:cNvCxnSpPr/>
          <p:nvPr/>
        </p:nvCxnSpPr>
        <p:spPr>
          <a:xfrm>
            <a:off x="5369775" y="8605550"/>
            <a:ext cx="12200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0" name="Google Shape;1300;p71"/>
          <p:cNvSpPr/>
          <p:nvPr/>
        </p:nvSpPr>
        <p:spPr>
          <a:xfrm>
            <a:off x="14381271" y="754362"/>
            <a:ext cx="3904200" cy="3904200"/>
          </a:xfrm>
          <a:prstGeom prst="ellipse">
            <a:avLst/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71"/>
          <p:cNvSpPr/>
          <p:nvPr/>
        </p:nvSpPr>
        <p:spPr>
          <a:xfrm>
            <a:off x="14381271" y="4684971"/>
            <a:ext cx="3904200" cy="39042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71"/>
          <p:cNvSpPr/>
          <p:nvPr/>
        </p:nvSpPr>
        <p:spPr>
          <a:xfrm>
            <a:off x="10477071" y="754362"/>
            <a:ext cx="3904200" cy="3904200"/>
          </a:xfrm>
          <a:prstGeom prst="ellipse">
            <a:avLst/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4" name="Google Shape;1304;p71"/>
          <p:cNvGrpSpPr/>
          <p:nvPr/>
        </p:nvGrpSpPr>
        <p:grpSpPr>
          <a:xfrm>
            <a:off x="5357912" y="8883531"/>
            <a:ext cx="683869" cy="683869"/>
            <a:chOff x="1190625" y="238125"/>
            <a:chExt cx="4905800" cy="4905800"/>
          </a:xfrm>
        </p:grpSpPr>
        <p:sp>
          <p:nvSpPr>
            <p:cNvPr id="1305" name="Google Shape;1305;p71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1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8" name="Google Shape;1308;p71"/>
          <p:cNvGrpSpPr/>
          <p:nvPr/>
        </p:nvGrpSpPr>
        <p:grpSpPr>
          <a:xfrm>
            <a:off x="10037010" y="8897795"/>
            <a:ext cx="684060" cy="684060"/>
            <a:chOff x="1190625" y="238125"/>
            <a:chExt cx="5186200" cy="5186200"/>
          </a:xfrm>
        </p:grpSpPr>
        <p:sp>
          <p:nvSpPr>
            <p:cNvPr id="1309" name="Google Shape;1309;p71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71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251;p69">
            <a:extLst>
              <a:ext uri="{FF2B5EF4-FFF2-40B4-BE49-F238E27FC236}">
                <a16:creationId xmlns:a16="http://schemas.microsoft.com/office/drawing/2014/main" id="{F475328F-D28B-9648-8008-7CDD3F28A4C6}"/>
              </a:ext>
            </a:extLst>
          </p:cNvPr>
          <p:cNvSpPr txBox="1"/>
          <p:nvPr/>
        </p:nvSpPr>
        <p:spPr>
          <a:xfrm>
            <a:off x="581025" y="8691275"/>
            <a:ext cx="42198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Сапрыкин Артур</a:t>
            </a:r>
            <a:endParaRPr sz="24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Data Scientist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sp>
        <p:nvSpPr>
          <p:cNvPr id="24" name="Google Shape;1253;p69">
            <a:extLst>
              <a:ext uri="{FF2B5EF4-FFF2-40B4-BE49-F238E27FC236}">
                <a16:creationId xmlns:a16="http://schemas.microsoft.com/office/drawing/2014/main" id="{DDB7EED5-1D52-1C4D-BB7B-6B9102F5A14B}"/>
              </a:ext>
            </a:extLst>
          </p:cNvPr>
          <p:cNvSpPr txBox="1"/>
          <p:nvPr/>
        </p:nvSpPr>
        <p:spPr>
          <a:xfrm>
            <a:off x="552450" y="5200650"/>
            <a:ext cx="9791700" cy="15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Спасибо за внимание!</a:t>
            </a:r>
            <a:endParaRPr sz="100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25" name="Google Shape;1259;p69">
            <a:extLst>
              <a:ext uri="{FF2B5EF4-FFF2-40B4-BE49-F238E27FC236}">
                <a16:creationId xmlns:a16="http://schemas.microsoft.com/office/drawing/2014/main" id="{F4C42084-12E6-E14C-AD47-0E30AAF4010B}"/>
              </a:ext>
            </a:extLst>
          </p:cNvPr>
          <p:cNvSpPr txBox="1"/>
          <p:nvPr/>
        </p:nvSpPr>
        <p:spPr>
          <a:xfrm>
            <a:off x="6095999" y="8940675"/>
            <a:ext cx="3218121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fb.com/</a:t>
            </a:r>
            <a:r>
              <a:rPr lang="en-GB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asaprykin92</a:t>
            </a:r>
            <a:endParaRPr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26" name="Google Shape;1263;p69">
            <a:extLst>
              <a:ext uri="{FF2B5EF4-FFF2-40B4-BE49-F238E27FC236}">
                <a16:creationId xmlns:a16="http://schemas.microsoft.com/office/drawing/2014/main" id="{583CC292-1658-7B48-A097-AA0A573F9003}"/>
              </a:ext>
            </a:extLst>
          </p:cNvPr>
          <p:cNvSpPr txBox="1"/>
          <p:nvPr/>
        </p:nvSpPr>
        <p:spPr>
          <a:xfrm>
            <a:off x="10781875" y="8940675"/>
            <a:ext cx="4210032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asaprykin92</a:t>
            </a:r>
            <a:r>
              <a:rPr lang="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@</a:t>
            </a: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g</a:t>
            </a:r>
            <a:r>
              <a:rPr lang="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mail.com</a:t>
            </a:r>
            <a:endParaRPr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47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50" y="533149"/>
            <a:ext cx="9580948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Скользящее среднее (</a:t>
            </a:r>
            <a:r>
              <a:rPr lang="en-US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MA)</a:t>
            </a:r>
            <a:endParaRPr sz="56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1186" name="Google Shape;1186;p62"/>
          <p:cNvSpPr txBox="1"/>
          <p:nvPr/>
        </p:nvSpPr>
        <p:spPr>
          <a:xfrm>
            <a:off x="571499" y="2232837"/>
            <a:ext cx="7679365" cy="180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Суть метода - </a:t>
            </a:r>
            <a:r>
              <a:rPr lang="ru-RU" sz="2400" b="1" dirty="0">
                <a:latin typeface="Golos Text" panose="020B0503020202020204" pitchFamily="34" charset="0"/>
                <a:cs typeface="Golos Text" panose="020B0503020202020204" pitchFamily="34" charset="0"/>
              </a:rPr>
              <a:t>«Завтра будет, как вчера»</a:t>
            </a: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.</a:t>
            </a:r>
          </a:p>
          <a:p>
            <a:endParaRPr lang="ru-RU" sz="2400" dirty="0">
              <a:latin typeface="Golos Text" panose="020B0503020202020204" pitchFamily="34" charset="0"/>
              <a:cs typeface="Golos Text" panose="020B0503020202020204" pitchFamily="34" charset="0"/>
              <a:sym typeface="Proxima Nova"/>
            </a:endParaRPr>
          </a:p>
          <a:p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  <a:sym typeface="Proxima Nova"/>
              </a:rPr>
              <a:t>Будущее зависит от среднего значения каких-то </a:t>
            </a:r>
            <a:r>
              <a:rPr lang="en-US" sz="2400" dirty="0">
                <a:latin typeface="Golos Text" panose="020B0503020202020204" pitchFamily="34" charset="0"/>
                <a:cs typeface="Golos Text" panose="020B0503020202020204" pitchFamily="34" charset="0"/>
                <a:sym typeface="Proxima Nova"/>
              </a:rPr>
              <a:t>n-</a:t>
            </a: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  <a:sym typeface="Proxima Nova"/>
              </a:rPr>
              <a:t>прошлых значений в прошлом.</a:t>
            </a:r>
            <a:endParaRPr sz="2400" dirty="0">
              <a:latin typeface="Golos Text" panose="020B0503020202020204" pitchFamily="34" charset="0"/>
              <a:cs typeface="Golos Text" panose="020B0503020202020204" pitchFamily="34" charset="0"/>
              <a:sym typeface="Proxima Nov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67D8AE-3DED-B048-8829-6FC3753DA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052" y="1973224"/>
            <a:ext cx="9580948" cy="5401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EC21F5-E33F-6C45-BDF3-BC348528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431" y="4278719"/>
            <a:ext cx="46355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75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50" y="533149"/>
            <a:ext cx="8187513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Скользящее среднее</a:t>
            </a:r>
            <a:endParaRPr sz="56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4CC75-F67D-4B47-8287-1A6E278F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964" y="1786269"/>
            <a:ext cx="13225998" cy="730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79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50" y="533149"/>
            <a:ext cx="8187513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Скользящее среднее</a:t>
            </a:r>
            <a:endParaRPr sz="56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4E7EA4-14B9-9241-AE02-444BF01B9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154" y="1804878"/>
            <a:ext cx="13271617" cy="748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70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50" y="533149"/>
            <a:ext cx="11462341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Скользящее среднее. Достоинства и недостатки</a:t>
            </a:r>
            <a:endParaRPr sz="56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1186" name="Google Shape;1186;p62"/>
          <p:cNvSpPr txBox="1"/>
          <p:nvPr/>
        </p:nvSpPr>
        <p:spPr>
          <a:xfrm>
            <a:off x="552450" y="4239732"/>
            <a:ext cx="7679365" cy="180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Простая реализация </a:t>
            </a:r>
          </a:p>
          <a:p>
            <a:pPr marL="342900" indent="-342900">
              <a:buFontTx/>
              <a:buChar char="-"/>
            </a:pP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В случае сильно зашумленных данных скользящее среднее помогает определить тренд</a:t>
            </a:r>
            <a:endParaRPr sz="2400" dirty="0">
              <a:latin typeface="Golos Text" panose="020B0503020202020204" pitchFamily="34" charset="0"/>
              <a:cs typeface="Golos Text" panose="020B0503020202020204" pitchFamily="34" charset="0"/>
              <a:sym typeface="Proxima Nov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0CC967-86B1-8847-A842-6FF26FFD9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1" y="2304629"/>
            <a:ext cx="1382676" cy="1382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756007-6ED7-8B41-B0ED-5149A8BAC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9648" y="2304629"/>
            <a:ext cx="1382676" cy="1382676"/>
          </a:xfrm>
          <a:prstGeom prst="rect">
            <a:avLst/>
          </a:prstGeom>
        </p:spPr>
      </p:pic>
      <p:sp>
        <p:nvSpPr>
          <p:cNvPr id="8" name="Google Shape;1186;p62">
            <a:extLst>
              <a:ext uri="{FF2B5EF4-FFF2-40B4-BE49-F238E27FC236}">
                <a16:creationId xmlns:a16="http://schemas.microsoft.com/office/drawing/2014/main" id="{80757F8F-22B7-0341-A772-4C6960E654B2}"/>
              </a:ext>
            </a:extLst>
          </p:cNvPr>
          <p:cNvSpPr txBox="1"/>
          <p:nvPr/>
        </p:nvSpPr>
        <p:spPr>
          <a:xfrm>
            <a:off x="9482959" y="4239732"/>
            <a:ext cx="7679365" cy="180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Повышенная чувствительность к выбросам данных</a:t>
            </a:r>
          </a:p>
          <a:p>
            <a:pPr marL="342900" indent="-342900">
              <a:buFontTx/>
              <a:buChar char="-"/>
            </a:pPr>
            <a:endParaRPr lang="ru-RU" sz="24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342900" indent="-342900">
              <a:buFontTx/>
              <a:buChar char="-"/>
            </a:pPr>
            <a:endParaRPr sz="2400" dirty="0">
              <a:latin typeface="Golos Text" panose="020B0503020202020204" pitchFamily="34" charset="0"/>
              <a:cs typeface="Golos Text" panose="020B0503020202020204" pitchFamily="34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466651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50" y="533149"/>
            <a:ext cx="9505950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Взвешенное скользящее среднее (</a:t>
            </a:r>
            <a:r>
              <a:rPr lang="en-US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WMA)</a:t>
            </a:r>
            <a:endParaRPr sz="56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1186" name="Google Shape;1186;p62"/>
          <p:cNvSpPr txBox="1"/>
          <p:nvPr/>
        </p:nvSpPr>
        <p:spPr>
          <a:xfrm>
            <a:off x="571499" y="2232837"/>
            <a:ext cx="7679365" cy="212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Почти то же, что и </a:t>
            </a:r>
            <a:r>
              <a:rPr lang="ru-RU" sz="2400" b="1" dirty="0">
                <a:latin typeface="Golos Text" panose="020B0503020202020204" pitchFamily="34" charset="0"/>
                <a:cs typeface="Golos Text" panose="020B0503020202020204" pitchFamily="34" charset="0"/>
              </a:rPr>
              <a:t>скользящее среднее</a:t>
            </a: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, но каждого значение в прошлом имеет свой вес.</a:t>
            </a:r>
          </a:p>
          <a:p>
            <a:endParaRPr lang="ru-RU" sz="24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r>
              <a:rPr lang="ru-RU" sz="2400" dirty="0">
                <a:solidFill>
                  <a:srgbClr val="FF0000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Обычно чем ближе измерение к прогнозируемому - тем больше его вес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3B82F-7C57-6542-9B28-144FEAE9E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039" y="2083980"/>
            <a:ext cx="6502400" cy="392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F1B3D7-D18C-E44E-BDDA-485481EE2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112" y="4359101"/>
            <a:ext cx="3706187" cy="354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85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2610657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Взвешенное  скользящее среднее</a:t>
            </a:r>
            <a:endParaRPr sz="56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D8B5F-6DDD-AE44-B868-CCF02BA8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766" y="1807533"/>
            <a:ext cx="13834468" cy="74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51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50" y="533149"/>
            <a:ext cx="12419271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Взвешенное скользящее среднее. Достоинства и недостатки</a:t>
            </a:r>
            <a:endParaRPr sz="56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1186" name="Google Shape;1186;p62"/>
          <p:cNvSpPr txBox="1"/>
          <p:nvPr/>
        </p:nvSpPr>
        <p:spPr>
          <a:xfrm>
            <a:off x="552450" y="4239732"/>
            <a:ext cx="7679365" cy="180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b="1" dirty="0">
                <a:latin typeface="Golos Text" panose="020B0503020202020204" pitchFamily="34" charset="0"/>
                <a:cs typeface="Golos Text" panose="020B0503020202020204" pitchFamily="34" charset="0"/>
              </a:rPr>
              <a:t>Учитывает временной контекст.</a:t>
            </a:r>
          </a:p>
          <a:p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Чем раньше было событие - тем меньше оно влияет на прогнозируемое значение</a:t>
            </a:r>
            <a:endParaRPr sz="2400" dirty="0">
              <a:latin typeface="Golos Text" panose="020B0503020202020204" pitchFamily="34" charset="0"/>
              <a:cs typeface="Golos Text" panose="020B0503020202020204" pitchFamily="34" charset="0"/>
              <a:sym typeface="Proxima Nov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0CC967-86B1-8847-A842-6FF26FFD9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1" y="2304629"/>
            <a:ext cx="1382676" cy="1382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756007-6ED7-8B41-B0ED-5149A8BAC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9648" y="2304629"/>
            <a:ext cx="1382676" cy="1382676"/>
          </a:xfrm>
          <a:prstGeom prst="rect">
            <a:avLst/>
          </a:prstGeom>
        </p:spPr>
      </p:pic>
      <p:sp>
        <p:nvSpPr>
          <p:cNvPr id="8" name="Google Shape;1186;p62">
            <a:extLst>
              <a:ext uri="{FF2B5EF4-FFF2-40B4-BE49-F238E27FC236}">
                <a16:creationId xmlns:a16="http://schemas.microsoft.com/office/drawing/2014/main" id="{80757F8F-22B7-0341-A772-4C6960E654B2}"/>
              </a:ext>
            </a:extLst>
          </p:cNvPr>
          <p:cNvSpPr txBox="1"/>
          <p:nvPr/>
        </p:nvSpPr>
        <p:spPr>
          <a:xfrm>
            <a:off x="9482959" y="4239732"/>
            <a:ext cx="7679365" cy="180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Повышенная чувствительность к выбросам данных, как и в </a:t>
            </a:r>
            <a:r>
              <a:rPr lang="en-US" sz="2400" b="1" dirty="0">
                <a:latin typeface="Golos Text" panose="020B0503020202020204" pitchFamily="34" charset="0"/>
                <a:cs typeface="Golos Text" panose="020B0503020202020204" pitchFamily="34" charset="0"/>
              </a:rPr>
              <a:t>MA</a:t>
            </a:r>
            <a:endParaRPr lang="ru-RU" sz="2400" b="1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342900" indent="-342900">
              <a:buFontTx/>
              <a:buChar char="-"/>
            </a:pPr>
            <a:endParaRPr lang="ru-RU" sz="24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342900" indent="-342900">
              <a:buFontTx/>
              <a:buChar char="-"/>
            </a:pPr>
            <a:endParaRPr sz="2400" dirty="0">
              <a:latin typeface="Golos Text" panose="020B0503020202020204" pitchFamily="34" charset="0"/>
              <a:cs typeface="Golos Text" panose="020B0503020202020204" pitchFamily="34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822902031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373</Words>
  <Application>Microsoft Macintosh PowerPoint</Application>
  <PresentationFormat>Custom</PresentationFormat>
  <Paragraphs>66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Proxima Nova</vt:lpstr>
      <vt:lpstr>Arial</vt:lpstr>
      <vt:lpstr>Proxima Nova Semibold</vt:lpstr>
      <vt:lpstr>Golos Text Medium</vt:lpstr>
      <vt:lpstr>Golos Text</vt:lpstr>
      <vt:lpstr>White Green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135</cp:revision>
  <cp:lastPrinted>2020-09-14T12:51:59Z</cp:lastPrinted>
  <dcterms:modified xsi:type="dcterms:W3CDTF">2020-09-14T14:02:44Z</dcterms:modified>
</cp:coreProperties>
</file>